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8" r:id="rId1"/>
  </p:sldMasterIdLst>
  <p:sldIdLst>
    <p:sldId id="302" r:id="rId2"/>
    <p:sldId id="331" r:id="rId3"/>
    <p:sldId id="332" r:id="rId4"/>
    <p:sldId id="333" r:id="rId5"/>
    <p:sldId id="334" r:id="rId6"/>
    <p:sldId id="337" r:id="rId7"/>
    <p:sldId id="335" r:id="rId8"/>
    <p:sldId id="336" r:id="rId9"/>
    <p:sldId id="338" r:id="rId10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omic Sans MS" pitchFamily="66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omic Sans MS" pitchFamily="66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omic Sans MS" pitchFamily="66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omic Sans MS" pitchFamily="66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omic Sans MS" pitchFamily="66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omic Sans MS" pitchFamily="66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omic Sans MS" pitchFamily="66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omic Sans MS" pitchFamily="66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omic Sans MS" pitchFamily="66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CC0000"/>
    <a:srgbClr val="0033CC"/>
    <a:srgbClr val="9933FF"/>
    <a:srgbClr val="FF0000"/>
    <a:srgbClr val="0000FF"/>
    <a:srgbClr val="800080"/>
    <a:srgbClr val="0033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362" autoAdjust="0"/>
    <p:restoredTop sz="94660"/>
  </p:normalViewPr>
  <p:slideViewPr>
    <p:cSldViewPr>
      <p:cViewPr varScale="1">
        <p:scale>
          <a:sx n="69" d="100"/>
          <a:sy n="69" d="100"/>
        </p:scale>
        <p:origin x="-1338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0B15744-E4EC-4EFA-AFE5-99B59EC7CD59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  <p:transition spd="slow">
    <p:wheel spokes="1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FFB897F-6D54-4313-88D0-8B192B4CA499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wheel spokes="1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14B7400-65E9-4BF0-AA3D-94E4E632D000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wheel spokes="1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150A655-5653-4D50-B1D8-A020BF9702E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wheel spokes="1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9B3981E-78C5-4582-9542-C0D7C7EDD6F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  <p:transition spd="slow">
    <p:wheel spokes="1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C21F4A6-40C3-46BF-990E-3623B628D05D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wheel spokes="1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87D8628-F7FC-4979-A433-616753352C0C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wheel spokes="1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3DCFF81-0FA1-4345-A8DF-2A60A6532A8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wheel spokes="1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128873A-C09C-48DF-8B81-3774B764D27D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  <p:transition spd="slow">
    <p:wheel spokes="1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8825CF7-9E0F-455E-A4BD-2FAD7216F6E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wheel spokes="1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AB8AA2F-14AC-46EF-BCA5-F21FC895C2F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/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  <p:transition spd="slow">
    <p:wheel spokes="1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A603AB"/>
            </a:gs>
            <a:gs pos="21001">
              <a:srgbClr val="0819FB"/>
            </a:gs>
            <a:gs pos="35001">
              <a:srgbClr val="1A8D48"/>
            </a:gs>
            <a:gs pos="52000">
              <a:srgbClr val="FFFF00"/>
            </a:gs>
            <a:gs pos="73000">
              <a:srgbClr val="EE3F17"/>
            </a:gs>
            <a:gs pos="88000">
              <a:srgbClr val="E81766"/>
            </a:gs>
            <a:gs pos="100000">
              <a:srgbClr val="A603AB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pPr>
              <a:defRPr/>
            </a:pPr>
            <a:fld id="{AD5E248C-00C7-4188-8324-E80170CCD1C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9" r:id="rId1"/>
    <p:sldLayoutId id="2147483740" r:id="rId2"/>
    <p:sldLayoutId id="2147483741" r:id="rId3"/>
    <p:sldLayoutId id="2147483742" r:id="rId4"/>
    <p:sldLayoutId id="2147483743" r:id="rId5"/>
    <p:sldLayoutId id="2147483744" r:id="rId6"/>
    <p:sldLayoutId id="2147483745" r:id="rId7"/>
    <p:sldLayoutId id="2147483746" r:id="rId8"/>
    <p:sldLayoutId id="2147483747" r:id="rId9"/>
    <p:sldLayoutId id="2147483748" r:id="rId10"/>
    <p:sldLayoutId id="2147483749" r:id="rId11"/>
  </p:sldLayoutIdLst>
  <p:transition spd="slow">
    <p:wheel spokes="1"/>
  </p:transition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7" Type="http://schemas.openxmlformats.org/officeDocument/2006/relationships/image" Target="../media/image14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2204864"/>
            <a:ext cx="7920880" cy="1512168"/>
          </a:xfrm>
        </p:spPr>
        <p:txBody>
          <a:bodyPr>
            <a:normAutofit fontScale="90000"/>
          </a:bodyPr>
          <a:lstStyle/>
          <a:p>
            <a:pPr indent="450215" algn="ctr">
              <a:spcAft>
                <a:spcPts val="0"/>
              </a:spcAft>
            </a:pPr>
            <a:r>
              <a:rPr lang="ru-RU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CC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/>
            </a:r>
            <a:br>
              <a:rPr lang="ru-RU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CC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</a:br>
            <a:r>
              <a:rPr lang="ru-RU" sz="800" b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800" b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4000" b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«</a:t>
            </a:r>
            <a:r>
              <a:rPr lang="ru-RU" sz="4000" b="1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Calibri"/>
                <a:cs typeface="Times New Roman"/>
              </a:rPr>
              <a:t>Игровая </a:t>
            </a:r>
            <a:r>
              <a:rPr lang="ru-RU" sz="4000" b="1" dirty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Calibri"/>
                <a:cs typeface="Times New Roman"/>
              </a:rPr>
              <a:t>деятельность как средство нравственно – патриотического воспитания детей младшего дошкольного </a:t>
            </a:r>
            <a:r>
              <a:rPr lang="ru-RU" sz="4000" b="1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Calibri"/>
                <a:cs typeface="Times New Roman"/>
              </a:rPr>
              <a:t>возраста»</a:t>
            </a:r>
            <a:r>
              <a:rPr lang="ru-RU" sz="3200" dirty="0" smtClean="0">
                <a:effectLst/>
                <a:ea typeface="Calibri"/>
                <a:cs typeface="Times New Roman"/>
              </a:rPr>
              <a:t/>
            </a:r>
            <a:br>
              <a:rPr lang="ru-RU" sz="3200" dirty="0" smtClean="0">
                <a:effectLst/>
                <a:ea typeface="Calibri"/>
                <a:cs typeface="Times New Roman"/>
              </a:rPr>
            </a:br>
            <a:r>
              <a:rPr lang="ru-RU" sz="3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/>
            </a:r>
            <a:br>
              <a:rPr lang="ru-RU" sz="3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ru-RU" sz="4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/>
            </a:r>
            <a:br>
              <a:rPr lang="ru-RU" sz="4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ru-RU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/>
            </a:r>
            <a:br>
              <a:rPr lang="ru-RU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ru-RU" sz="4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/>
            </a:r>
            <a:br>
              <a:rPr lang="ru-RU" sz="4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ru-RU" sz="2000" b="1" i="1" dirty="0">
                <a:solidFill>
                  <a:srgbClr val="002060"/>
                </a:solidFill>
                <a:effectLst/>
                <a:latin typeface="Calibri"/>
              </a:rPr>
              <a:t/>
            </a:r>
            <a:br>
              <a:rPr lang="ru-RU" sz="2000" b="1" i="1" dirty="0">
                <a:solidFill>
                  <a:srgbClr val="002060"/>
                </a:solidFill>
                <a:effectLst/>
                <a:latin typeface="Calibri"/>
              </a:rPr>
            </a:br>
            <a:endParaRPr lang="ru-RU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CC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899592" y="260648"/>
            <a:ext cx="7820372" cy="1440160"/>
          </a:xfrm>
          <a:prstGeom prst="rect">
            <a:avLst/>
          </a:prstGeom>
        </p:spPr>
        <p:txBody>
          <a:bodyPr anchor="ctr">
            <a:normAutofit fontScale="82500" lnSpcReduction="20000"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300" kern="120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extLst/>
          </a:lstStyle>
          <a:p>
            <a:pPr algn="ctr" fontAlgn="auto">
              <a:spcAft>
                <a:spcPts val="0"/>
              </a:spcAft>
            </a:pPr>
            <a:r>
              <a:rPr lang="ru-RU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CC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/>
            </a:r>
            <a:br>
              <a:rPr lang="ru-RU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CC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</a:br>
            <a:r>
              <a:rPr lang="ru-RU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/>
            </a:r>
            <a:br>
              <a:rPr lang="ru-RU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endParaRPr lang="ru-RU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CC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843808" y="4941168"/>
            <a:ext cx="6087050" cy="17235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/>
            </a:pPr>
            <a:endParaRPr lang="ru-RU" sz="1600" b="1" i="1" dirty="0" smtClean="0">
              <a:solidFill>
                <a:srgbClr val="002060"/>
              </a:solidFill>
              <a:latin typeface="Calibri"/>
            </a:endParaRPr>
          </a:p>
          <a:p>
            <a:pPr algn="r">
              <a:defRPr/>
            </a:pPr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algn="r">
              <a:defRPr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воспитатель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МДОБУ «Детский сад № 3»</a:t>
            </a:r>
          </a:p>
          <a:p>
            <a:pPr algn="r">
              <a:defRPr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Лукьянова  С.А.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endParaRPr lang="ru-RU" dirty="0">
              <a:solidFill>
                <a:prstClr val="black"/>
              </a:solidFill>
              <a:latin typeface="Calibri"/>
            </a:endParaRPr>
          </a:p>
        </p:txBody>
      </p:sp>
      <p:pic>
        <p:nvPicPr>
          <p:cNvPr id="23554" name="Picture 2" descr="https://kartinkin.net/uploads/posts/2022-02/1646034193_42-kartinkin-net-p-detskii-sadik-kartinki-4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87824" y="3068960"/>
            <a:ext cx="4194283" cy="235928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029415188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71600" y="404664"/>
            <a:ext cx="7786112" cy="3456384"/>
          </a:xfrm>
        </p:spPr>
        <p:txBody>
          <a:bodyPr>
            <a:normAutofit lnSpcReduction="10000"/>
          </a:bodyPr>
          <a:lstStyle/>
          <a:p>
            <a:pPr indent="0" algn="just">
              <a:spcAft>
                <a:spcPts val="0"/>
              </a:spcAft>
              <a:buNone/>
            </a:pPr>
            <a:r>
              <a:rPr lang="ru-RU" sz="2800" dirty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Игра — уникальный феномен общечеловеческой культуры. </a:t>
            </a:r>
            <a:r>
              <a:rPr lang="ru-RU" sz="2800" dirty="0" smtClean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Ребёнок </a:t>
            </a:r>
            <a:r>
              <a:rPr lang="ru-RU" sz="2800" dirty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получает через игру разнообразную информацию о мире и о себе от взрослых и сверстников. </a:t>
            </a:r>
            <a:r>
              <a:rPr lang="ru-RU" sz="2800" dirty="0" smtClean="0">
                <a:solidFill>
                  <a:srgbClr val="010101"/>
                </a:solidFill>
                <a:latin typeface="Times New Roman"/>
                <a:ea typeface="Calibri"/>
                <a:cs typeface="Times New Roman"/>
              </a:rPr>
              <a:t>Каждый </a:t>
            </a:r>
            <a:r>
              <a:rPr lang="ru-RU" sz="2800" dirty="0">
                <a:solidFill>
                  <a:srgbClr val="010101"/>
                </a:solidFill>
                <a:latin typeface="Times New Roman"/>
                <a:ea typeface="Calibri"/>
                <a:cs typeface="Times New Roman"/>
              </a:rPr>
              <a:t>вид игры </a:t>
            </a:r>
            <a:r>
              <a:rPr lang="ru-RU" sz="2800" dirty="0" smtClean="0">
                <a:solidFill>
                  <a:srgbClr val="010101"/>
                </a:solidFill>
                <a:latin typeface="Times New Roman"/>
                <a:ea typeface="Calibri"/>
                <a:cs typeface="Times New Roman"/>
              </a:rPr>
              <a:t>(пальчиковая, дидактическая</a:t>
            </a:r>
            <a:r>
              <a:rPr lang="ru-RU" sz="2800" dirty="0">
                <a:solidFill>
                  <a:srgbClr val="010101"/>
                </a:solidFill>
                <a:latin typeface="Times New Roman"/>
                <a:ea typeface="Calibri"/>
                <a:cs typeface="Times New Roman"/>
              </a:rPr>
              <a:t>, строительная, сюжетно-ролевая, подвижная,  </a:t>
            </a:r>
            <a:r>
              <a:rPr lang="ru-RU" sz="2800" dirty="0" smtClean="0">
                <a:solidFill>
                  <a:srgbClr val="010101"/>
                </a:solidFill>
                <a:latin typeface="Times New Roman"/>
                <a:ea typeface="Calibri"/>
                <a:cs typeface="Times New Roman"/>
              </a:rPr>
              <a:t>драматизация и </a:t>
            </a:r>
            <a:r>
              <a:rPr lang="ru-RU" sz="2800" dirty="0" err="1" smtClean="0">
                <a:solidFill>
                  <a:srgbClr val="010101"/>
                </a:solidFill>
                <a:latin typeface="Times New Roman"/>
                <a:ea typeface="Calibri"/>
                <a:cs typeface="Times New Roman"/>
              </a:rPr>
              <a:t>др</a:t>
            </a:r>
            <a:r>
              <a:rPr lang="ru-RU" sz="2800" dirty="0" smtClean="0">
                <a:solidFill>
                  <a:srgbClr val="010101"/>
                </a:solidFill>
                <a:latin typeface="Times New Roman"/>
                <a:ea typeface="Calibri"/>
                <a:cs typeface="Times New Roman"/>
              </a:rPr>
              <a:t>) </a:t>
            </a:r>
            <a:r>
              <a:rPr lang="ru-RU" sz="2800" dirty="0">
                <a:solidFill>
                  <a:srgbClr val="010101"/>
                </a:solidFill>
                <a:latin typeface="Times New Roman"/>
                <a:ea typeface="Calibri"/>
                <a:cs typeface="Times New Roman"/>
              </a:rPr>
              <a:t>оказывает влияние на нравственное развитие ребенка дошкольника.</a:t>
            </a:r>
            <a:endParaRPr lang="ru-RU" sz="2800" dirty="0">
              <a:ea typeface="Calibri"/>
              <a:cs typeface="Times New Roman"/>
            </a:endParaRPr>
          </a:p>
          <a:p>
            <a:pPr marL="82296" indent="0">
              <a:buNone/>
            </a:pPr>
            <a:endParaRPr lang="ru-RU" sz="2800" dirty="0"/>
          </a:p>
        </p:txBody>
      </p:sp>
      <p:pic>
        <p:nvPicPr>
          <p:cNvPr id="1026" name="Picture 2" descr="дети играют клипарт: 2 тыс изображений найдено в Яндекс Картинках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419872" y="3861048"/>
            <a:ext cx="3525019" cy="26666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663507133"/>
      </p:ext>
    </p:extLst>
  </p:cSld>
  <p:clrMapOvr>
    <a:masterClrMapping/>
  </p:clrMapOvr>
  <p:transition spd="slow">
    <p:wheel spokes="1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365760" lvl="0" indent="-283464" algn="ctr">
              <a:spcBef>
                <a:spcPts val="600"/>
              </a:spcBef>
            </a:pPr>
            <a:r>
              <a:rPr lang="ru-RU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Calibri"/>
                <a:cs typeface="+mn-cs"/>
              </a:rPr>
              <a:t>Пальчиковые игры. </a:t>
            </a:r>
            <a:r>
              <a:rPr lang="ru-RU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n-ea"/>
                <a:cs typeface="+mn-cs"/>
              </a:rPr>
              <a:t/>
            </a:r>
            <a:br>
              <a:rPr lang="ru-RU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n-ea"/>
                <a:cs typeface="+mn-cs"/>
              </a:rPr>
            </a:br>
            <a:endParaRPr lang="ru-RU" sz="28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87624" y="1124744"/>
            <a:ext cx="7746064" cy="1800200"/>
          </a:xfrm>
        </p:spPr>
        <p:txBody>
          <a:bodyPr>
            <a:noAutofit/>
          </a:bodyPr>
          <a:lstStyle/>
          <a:p>
            <a:pPr marL="0" lvl="0" indent="0" algn="just" fontAlgn="base">
              <a:spcBef>
                <a:spcPct val="20000"/>
              </a:spcBef>
              <a:spcAft>
                <a:spcPct val="0"/>
              </a:spcAft>
              <a:buClr>
                <a:srgbClr val="00CCFF"/>
              </a:buClr>
              <a:buSzPct val="65000"/>
              <a:buNone/>
            </a:pPr>
            <a:r>
              <a:rPr lang="ru-RU" sz="2400" b="1" kern="0" dirty="0" smtClean="0">
                <a:latin typeface="Times New Roman" pitchFamily="18" charset="0"/>
              </a:rPr>
              <a:t>В </a:t>
            </a:r>
            <a:r>
              <a:rPr lang="ru-RU" sz="2400" b="1" kern="0" dirty="0" err="1">
                <a:latin typeface="Times New Roman" pitchFamily="18" charset="0"/>
              </a:rPr>
              <a:t>потешках</a:t>
            </a:r>
            <a:r>
              <a:rPr lang="ru-RU" sz="2400" b="1" kern="0" dirty="0">
                <a:latin typeface="Times New Roman" pitchFamily="18" charset="0"/>
              </a:rPr>
              <a:t>, игровых песенках, загадках, в играх «Ладушки», «Сорока - белобока», в играх с пальчиками мы привлекаем внимание ребёнка к окружающим предметам, называем их.</a:t>
            </a:r>
          </a:p>
          <a:p>
            <a:pPr algn="just"/>
            <a:endParaRPr lang="ru-RU" sz="2400" dirty="0"/>
          </a:p>
        </p:txBody>
      </p:sp>
      <p:sp>
        <p:nvSpPr>
          <p:cNvPr id="21506" name="AutoShape 2" descr="https://melkie.net/wp-content/uploads/2018/04/palchikovaya-igra-piramidka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1507" name="Picture 3" descr="D:\Downloads\maxresdefaul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79912" y="4581128"/>
            <a:ext cx="3584399" cy="2016224"/>
          </a:xfrm>
          <a:prstGeom prst="rect">
            <a:avLst/>
          </a:prstGeom>
          <a:noFill/>
        </p:spPr>
      </p:pic>
      <p:pic>
        <p:nvPicPr>
          <p:cNvPr id="21509" name="Picture 5" descr="https://melkie.net/wp-content/uploads/2018/04/palchikovaya-igra-piramidk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12160" y="2636912"/>
            <a:ext cx="2699792" cy="2024844"/>
          </a:xfrm>
          <a:prstGeom prst="rect">
            <a:avLst/>
          </a:prstGeom>
          <a:noFill/>
        </p:spPr>
      </p:pic>
      <p:pic>
        <p:nvPicPr>
          <p:cNvPr id="21511" name="Picture 7" descr="https://avatars.mds.yandex.net/i?id=1eb29fd42e1d3833cd21e564ed3b8691_l-5221460-images-thumbs&amp;n=1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75656" y="2924944"/>
            <a:ext cx="2886524" cy="191683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242043292"/>
      </p:ext>
    </p:extLst>
  </p:cSld>
  <p:clrMapOvr>
    <a:masterClrMapping/>
  </p:clrMapOvr>
  <p:transition spd="slow">
    <p:wheel spokes="1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indent="450215" algn="ctr">
              <a:spcAft>
                <a:spcPts val="0"/>
              </a:spcAft>
            </a:pPr>
            <a:r>
              <a:rPr lang="ru-RU" sz="31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Calibri"/>
                <a:cs typeface="Times New Roman"/>
              </a:rPr>
              <a:t>2. </a:t>
            </a:r>
            <a:r>
              <a:rPr lang="ru-RU" sz="3100" b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Calibri"/>
                <a:cs typeface="Times New Roman"/>
              </a:rPr>
              <a:t>Физминутки</a:t>
            </a:r>
            <a:r>
              <a:rPr lang="ru-RU" sz="3600" dirty="0">
                <a:effectLst/>
                <a:ea typeface="Calibri"/>
                <a:cs typeface="Times New Roman"/>
              </a:rPr>
              <a:t/>
            </a:r>
            <a:br>
              <a:rPr lang="ru-RU" sz="3600" dirty="0">
                <a:effectLst/>
                <a:ea typeface="Calibri"/>
                <a:cs typeface="Times New Roman"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331640" y="1196752"/>
            <a:ext cx="7498080" cy="1621160"/>
          </a:xfrm>
        </p:spPr>
        <p:txBody>
          <a:bodyPr/>
          <a:lstStyle/>
          <a:p>
            <a:pPr>
              <a:buNone/>
            </a:pPr>
            <a:r>
              <a:rPr lang="ru-RU" dirty="0" smtClean="0">
                <a:solidFill>
                  <a:srgbClr val="000000"/>
                </a:solidFill>
                <a:latin typeface="Times New Roman"/>
                <a:ea typeface="Calibri"/>
              </a:rPr>
              <a:t>   Через </a:t>
            </a:r>
            <a:r>
              <a:rPr lang="ru-RU" dirty="0" err="1">
                <a:solidFill>
                  <a:srgbClr val="000000"/>
                </a:solidFill>
                <a:latin typeface="Times New Roman"/>
                <a:ea typeface="Calibri"/>
              </a:rPr>
              <a:t>физминутки</a:t>
            </a:r>
            <a:r>
              <a:rPr lang="ru-RU" dirty="0">
                <a:solidFill>
                  <a:srgbClr val="000000"/>
                </a:solidFill>
                <a:latin typeface="Times New Roman"/>
                <a:ea typeface="Calibri"/>
              </a:rPr>
              <a:t> идет </a:t>
            </a:r>
            <a:r>
              <a:rPr lang="ru-RU" dirty="0" smtClean="0">
                <a:solidFill>
                  <a:srgbClr val="000000"/>
                </a:solidFill>
                <a:latin typeface="Times New Roman"/>
                <a:ea typeface="Calibri"/>
              </a:rPr>
              <a:t>закрепление знаний </a:t>
            </a:r>
            <a:r>
              <a:rPr lang="ru-RU" dirty="0">
                <a:solidFill>
                  <a:srgbClr val="000000"/>
                </a:solidFill>
                <a:latin typeface="Times New Roman"/>
                <a:ea typeface="Calibri"/>
              </a:rPr>
              <a:t>о семье, о доме, о городе, о стране.</a:t>
            </a:r>
            <a:endParaRPr lang="ru-RU" dirty="0"/>
          </a:p>
        </p:txBody>
      </p:sp>
      <p:pic>
        <p:nvPicPr>
          <p:cNvPr id="20482" name="Picture 2" descr="http://ros-obrazovanie.ru/netcat_files/Image/zaryadka_v_grupp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48064" y="3717032"/>
            <a:ext cx="3695394" cy="2771546"/>
          </a:xfrm>
          <a:prstGeom prst="rect">
            <a:avLst/>
          </a:prstGeom>
          <a:noFill/>
        </p:spPr>
      </p:pic>
      <p:pic>
        <p:nvPicPr>
          <p:cNvPr id="20487" name="Picture 7" descr="D:\Downloads\1673069202_pro-dachnikov-com-p-mladshaya-gruppa-v-detskom-sadu-foto-3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43608" y="3717032"/>
            <a:ext cx="3779912" cy="283493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303459429"/>
      </p:ext>
    </p:extLst>
  </p:cSld>
  <p:clrMapOvr>
    <a:masterClrMapping/>
  </p:clrMapOvr>
  <p:transition spd="slow">
    <p:wheel spokes="1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75656" y="0"/>
            <a:ext cx="7498080" cy="1143000"/>
          </a:xfrm>
        </p:spPr>
        <p:txBody>
          <a:bodyPr>
            <a:normAutofit/>
          </a:bodyPr>
          <a:lstStyle/>
          <a:p>
            <a:pPr marL="342900" lvl="0" indent="-342900" algn="ctr">
              <a:spcAft>
                <a:spcPts val="0"/>
              </a:spcAft>
              <a:buFont typeface="+mj-lt"/>
              <a:buAutoNum type="arabicPeriod" startAt="3"/>
            </a:pPr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/>
                <a:cs typeface="Times New Roman" pitchFamily="18" charset="0"/>
              </a:rPr>
              <a:t> Дидактические </a:t>
            </a:r>
            <a:r>
              <a:rPr lang="ru-RU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/>
                <a:cs typeface="Times New Roman" pitchFamily="18" charset="0"/>
              </a:rPr>
              <a:t>игры</a:t>
            </a:r>
            <a:br>
              <a:rPr lang="ru-RU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/>
                <a:cs typeface="Times New Roman" pitchFamily="18" charset="0"/>
              </a:rPr>
            </a:br>
            <a:endParaRPr lang="ru-RU" sz="28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331640" y="908720"/>
            <a:ext cx="7498080" cy="2125216"/>
          </a:xfrm>
        </p:spPr>
        <p:txBody>
          <a:bodyPr>
            <a:normAutofit/>
          </a:bodyPr>
          <a:lstStyle/>
          <a:p>
            <a:pPr marL="82296" indent="0" algn="just">
              <a:buNone/>
            </a:pPr>
            <a:r>
              <a:rPr lang="ru-RU" sz="2400" dirty="0">
                <a:latin typeface="Times New Roman"/>
                <a:ea typeface="Calibri"/>
              </a:rPr>
              <a:t>Дидактическая игра по патриотическому воспитанию позволяет открыть комплекс разнообразной деятельности детей: мысли, чувства, переживания, сопереживания, отношения детей в игре. </a:t>
            </a:r>
            <a:endParaRPr lang="ru-RU" sz="2400" dirty="0"/>
          </a:p>
        </p:txBody>
      </p:sp>
      <p:pic>
        <p:nvPicPr>
          <p:cNvPr id="19458" name="Picture 2" descr="https://www.maam.ru/upload/blogs/detsad-170036-149107629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5616" y="2636912"/>
            <a:ext cx="2700300" cy="1800200"/>
          </a:xfrm>
          <a:prstGeom prst="rect">
            <a:avLst/>
          </a:prstGeom>
          <a:noFill/>
        </p:spPr>
      </p:pic>
      <p:pic>
        <p:nvPicPr>
          <p:cNvPr id="19460" name="Picture 4" descr="https://sun9-46.userapi.com/impg/5OdPbGH_aYKM53NA19q2lrKeEFUz4P09B7S0Aw/0gu6Nz-mHe4.jpg?size=555x416&amp;quality=96&amp;sign=2b0090c964e12653f915db5bcd041ece&amp;type=album"/>
          <p:cNvPicPr>
            <a:picLocks noChangeAspect="1" noChangeArrowheads="1"/>
          </p:cNvPicPr>
          <p:nvPr/>
        </p:nvPicPr>
        <p:blipFill>
          <a:blip r:embed="rId3" cstate="print"/>
          <a:srcRect l="47675" b="10953"/>
          <a:stretch>
            <a:fillRect/>
          </a:stretch>
        </p:blipFill>
        <p:spPr bwMode="auto">
          <a:xfrm>
            <a:off x="4067944" y="2636912"/>
            <a:ext cx="1740199" cy="2219773"/>
          </a:xfrm>
          <a:prstGeom prst="rect">
            <a:avLst/>
          </a:prstGeom>
          <a:noFill/>
        </p:spPr>
      </p:pic>
      <p:pic>
        <p:nvPicPr>
          <p:cNvPr id="19462" name="Picture 6" descr="https://www.maam.ru/upload/blogs/detsad-352650-1492444243.jpg"/>
          <p:cNvPicPr>
            <a:picLocks noChangeAspect="1" noChangeArrowheads="1"/>
          </p:cNvPicPr>
          <p:nvPr/>
        </p:nvPicPr>
        <p:blipFill>
          <a:blip r:embed="rId4" cstate="print"/>
          <a:srcRect l="5600" r="14881" b="6668"/>
          <a:stretch>
            <a:fillRect/>
          </a:stretch>
        </p:blipFill>
        <p:spPr bwMode="auto">
          <a:xfrm>
            <a:off x="6156176" y="4797152"/>
            <a:ext cx="2658536" cy="1872208"/>
          </a:xfrm>
          <a:prstGeom prst="rect">
            <a:avLst/>
          </a:prstGeom>
          <a:noFill/>
        </p:spPr>
      </p:pic>
      <p:pic>
        <p:nvPicPr>
          <p:cNvPr id="19464" name="Picture 8" descr="https://www.maam.ru/upload/blogs/detsad-229650-1616676899.jpg"/>
          <p:cNvPicPr>
            <a:picLocks noChangeAspect="1" noChangeArrowheads="1"/>
          </p:cNvPicPr>
          <p:nvPr/>
        </p:nvPicPr>
        <p:blipFill>
          <a:blip r:embed="rId5" cstate="print"/>
          <a:srcRect l="12320" t="1494" r="14881" b="8863"/>
          <a:stretch>
            <a:fillRect/>
          </a:stretch>
        </p:blipFill>
        <p:spPr bwMode="auto">
          <a:xfrm>
            <a:off x="1259632" y="4653136"/>
            <a:ext cx="2082231" cy="1922060"/>
          </a:xfrm>
          <a:prstGeom prst="rect">
            <a:avLst/>
          </a:prstGeom>
          <a:noFill/>
        </p:spPr>
      </p:pic>
      <p:sp>
        <p:nvSpPr>
          <p:cNvPr id="19466" name="AutoShape 10" descr="https://www.maam.ru/upload/blogs/detsad-257580-1468409788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6" cstate="print"/>
          <a:srcRect l="12603" t="24692" r="11273"/>
          <a:stretch>
            <a:fillRect/>
          </a:stretch>
        </p:blipFill>
        <p:spPr bwMode="auto">
          <a:xfrm>
            <a:off x="6228183" y="2636912"/>
            <a:ext cx="2451393" cy="18188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9467" name="Picture 11" descr="D:\Downloads\detsad-257580-1468409788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635896" y="5085184"/>
            <a:ext cx="2088232" cy="15654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583292789"/>
      </p:ext>
    </p:extLst>
  </p:cSld>
  <p:clrMapOvr>
    <a:masterClrMapping/>
  </p:clrMapOvr>
  <p:transition spd="slow">
    <p:wheel spokes="1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5" name="Picture 1" descr="D:\Downloads\i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8" y="332656"/>
            <a:ext cx="7866294" cy="6377317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heel spokes="1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0" algn="ctr">
              <a:spcAft>
                <a:spcPts val="0"/>
              </a:spcAft>
            </a:pPr>
            <a:r>
              <a:rPr lang="ru-RU" sz="31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Calibri"/>
                <a:cs typeface="Times New Roman"/>
              </a:rPr>
              <a:t>4. Подвижные игры</a:t>
            </a:r>
            <a:r>
              <a:rPr lang="ru-RU" sz="3600" dirty="0" smtClean="0">
                <a:effectLst/>
                <a:ea typeface="Calibri"/>
                <a:cs typeface="Times New Roman"/>
              </a:rPr>
              <a:t/>
            </a:r>
            <a:br>
              <a:rPr lang="ru-RU" sz="3600" dirty="0" smtClean="0">
                <a:effectLst/>
                <a:ea typeface="Calibri"/>
                <a:cs typeface="Times New Roman"/>
              </a:rPr>
            </a:br>
            <a:endParaRPr lang="ru-RU" dirty="0"/>
          </a:p>
        </p:txBody>
      </p:sp>
      <p:pic>
        <p:nvPicPr>
          <p:cNvPr id="18433" name="Picture 1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34234" t="29033" r="34080" b="31687"/>
          <a:stretch>
            <a:fillRect/>
          </a:stretch>
        </p:blipFill>
        <p:spPr bwMode="auto">
          <a:xfrm>
            <a:off x="2483768" y="5101441"/>
            <a:ext cx="2520280" cy="17565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4" name="Picture 2" descr="D:\Downloads\Starinnaya-igra-U-medvedya-na-boru.jpg"/>
          <p:cNvPicPr>
            <a:picLocks noChangeAspect="1" noChangeArrowheads="1"/>
          </p:cNvPicPr>
          <p:nvPr/>
        </p:nvPicPr>
        <p:blipFill>
          <a:blip r:embed="rId3" cstate="print"/>
          <a:srcRect l="4326" t="3454" r="4326" b="4537"/>
          <a:stretch>
            <a:fillRect/>
          </a:stretch>
        </p:blipFill>
        <p:spPr bwMode="auto">
          <a:xfrm>
            <a:off x="6516216" y="4941168"/>
            <a:ext cx="2391513" cy="1752402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1331640" y="889844"/>
            <a:ext cx="7416824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539750"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Знакомство детей с народной подвижной игрой начинается уже с младшего дошкольного возраста. Важно заострить внимание детей к народной игре, привить желание играть. Для этого используют простые игры типа: «Догоните меня», «Зайка серенький», «У медведя во бору», «Салки», «Прятки», «Жмурки»,  и т.д. </a:t>
            </a:r>
          </a:p>
          <a:p>
            <a:pPr indent="539750"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Эти игры строятся на основе опыта детей, представлений, знаний об окружающей жизни, явлениях природы, образе жизни и повадках животных и птиц. Главное, чтобы игровые образы были понятны и интересны детям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dirty="0"/>
          </a:p>
        </p:txBody>
      </p:sp>
      <p:pic>
        <p:nvPicPr>
          <p:cNvPr id="18436" name="Picture 4" descr="https://s1.slide-share.ru/s_slide/7dfbcc813b5ae74475922b7a3b91ec9b/96df1b63-c8b4-46ed-a3bf-831719901aa2.jpeg"/>
          <p:cNvPicPr>
            <a:picLocks noChangeAspect="1" noChangeArrowheads="1"/>
          </p:cNvPicPr>
          <p:nvPr/>
        </p:nvPicPr>
        <p:blipFill>
          <a:blip r:embed="rId4" cstate="print"/>
          <a:srcRect l="35437" t="49874" r="26911"/>
          <a:stretch>
            <a:fillRect/>
          </a:stretch>
        </p:blipFill>
        <p:spPr bwMode="auto">
          <a:xfrm>
            <a:off x="5004048" y="3356992"/>
            <a:ext cx="2356083" cy="1764361"/>
          </a:xfrm>
          <a:prstGeom prst="rect">
            <a:avLst/>
          </a:prstGeom>
          <a:noFill/>
        </p:spPr>
      </p:pic>
      <p:pic>
        <p:nvPicPr>
          <p:cNvPr id="18438" name="Picture 6" descr="https://s1.slide-share.ru/s_slide/7dfbcc813b5ae74475922b7a3b91ec9b/96df1b63-c8b4-46ed-a3bf-831719901aa2.jpeg"/>
          <p:cNvPicPr>
            <a:picLocks noChangeAspect="1" noChangeArrowheads="1"/>
          </p:cNvPicPr>
          <p:nvPr/>
        </p:nvPicPr>
        <p:blipFill>
          <a:blip r:embed="rId4" cstate="print"/>
          <a:srcRect r="59395" b="54063"/>
          <a:stretch>
            <a:fillRect/>
          </a:stretch>
        </p:blipFill>
        <p:spPr bwMode="auto">
          <a:xfrm>
            <a:off x="1403648" y="3429000"/>
            <a:ext cx="2554719" cy="172819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539502537"/>
      </p:ext>
    </p:extLst>
  </p:cSld>
  <p:clrMapOvr>
    <a:masterClrMapping/>
  </p:clrMapOvr>
  <p:transition spd="slow">
    <p:wheel spokes="1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51720" y="274638"/>
            <a:ext cx="6696744" cy="274042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Calibri"/>
                <a:cs typeface="Times New Roman"/>
              </a:rPr>
              <a:t>5. Сюжетно - ролевые </a:t>
            </a:r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Calibri"/>
                <a:cs typeface="Times New Roman"/>
              </a:rPr>
              <a:t>игры</a:t>
            </a:r>
            <a:endParaRPr lang="ru-RU" sz="2800" dirty="0"/>
          </a:p>
        </p:txBody>
      </p:sp>
      <p:pic>
        <p:nvPicPr>
          <p:cNvPr id="37889" name="Picture 1" descr="D:\Downloads\screen17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6677" t="21770" r="64073" b="46730"/>
          <a:stretch>
            <a:fillRect/>
          </a:stretch>
        </p:blipFill>
        <p:spPr bwMode="auto">
          <a:xfrm>
            <a:off x="1187624" y="4221088"/>
            <a:ext cx="2952329" cy="2384574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1043608" y="908720"/>
            <a:ext cx="777686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Сюжетно-ролевая игра позволяет воспитывать чувства привязанности к родному детскому саду, родной улице, родной семье и создает основу, на которой формируется наиболее сложное образование -любовь к родному Отечеству. 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7893" name="Picture 5" descr="https://mbdou20.ru/userfls/clauses/large/497_didakticheskie-igry-po-nrav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96136" y="4437112"/>
            <a:ext cx="2921628" cy="2191221"/>
          </a:xfrm>
          <a:prstGeom prst="rect">
            <a:avLst/>
          </a:prstGeom>
          <a:noFill/>
        </p:spPr>
      </p:pic>
      <p:pic>
        <p:nvPicPr>
          <p:cNvPr id="37895" name="Picture 7" descr="https://d22105.edu35.ru/images/M_images/ajnj2016/IMG_20180213_16293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491880" y="2708920"/>
            <a:ext cx="2716875" cy="2037656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heel spokes="1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59632" y="476672"/>
            <a:ext cx="756084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Игра формирует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у детей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правильное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отношение к явлениям общественной жизни, природе, предметам окружающего мира,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систематизирует и углубляет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знания о Родине, о людях разных профессий и национальностей, представление о трудовой деятельности.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2" descr="дети играют клипарт: 2 тыс изображений найдено в Яндекс Картинках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03848" y="2852936"/>
            <a:ext cx="3528392" cy="26692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2339752" y="5805264"/>
            <a:ext cx="568863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Спасибо за внимание!!!</a:t>
            </a:r>
            <a:endParaRPr lang="ru-RU" sz="3200" dirty="0"/>
          </a:p>
        </p:txBody>
      </p:sp>
    </p:spTree>
  </p:cSld>
  <p:clrMapOvr>
    <a:masterClrMapping/>
  </p:clrMapOvr>
  <p:transition spd="slow">
    <p:wheel spokes="1"/>
  </p:transition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Метро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2968</TotalTime>
  <Words>321</Words>
  <Application>Microsoft Office PowerPoint</Application>
  <PresentationFormat>Экран (4:3)</PresentationFormat>
  <Paragraphs>20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Солнцестояние</vt:lpstr>
      <vt:lpstr>  «Игровая деятельность как средство нравственно – патриотического воспитания детей младшего дошкольного возраста»      </vt:lpstr>
      <vt:lpstr>Слайд 2</vt:lpstr>
      <vt:lpstr>Пальчиковые игры.  </vt:lpstr>
      <vt:lpstr>2. Физминутки </vt:lpstr>
      <vt:lpstr> Дидактические игры </vt:lpstr>
      <vt:lpstr>Слайд 6</vt:lpstr>
      <vt:lpstr>4. Подвижные игры </vt:lpstr>
      <vt:lpstr>5. Сюжетно - ролевые игры</vt:lpstr>
      <vt:lpstr>Слайд 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mdobu3</cp:lastModifiedBy>
  <cp:revision>243</cp:revision>
  <dcterms:created xsi:type="dcterms:W3CDTF">2009-11-12T14:49:09Z</dcterms:created>
  <dcterms:modified xsi:type="dcterms:W3CDTF">2023-03-20T09:01:22Z</dcterms:modified>
</cp:coreProperties>
</file>